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9" r:id="rId3"/>
    <p:sldId id="280" r:id="rId4"/>
    <p:sldId id="281" r:id="rId5"/>
    <p:sldId id="282" r:id="rId6"/>
    <p:sldId id="283" r:id="rId7"/>
    <p:sldId id="284" r:id="rId8"/>
    <p:sldId id="285" r:id="rId9"/>
    <p:sldId id="278" r:id="rId10"/>
    <p:sldId id="274" r:id="rId11"/>
  </p:sldIdLst>
  <p:sldSz cx="9144000" cy="6858000" type="screen4x3"/>
  <p:notesSz cx="7010400" cy="939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99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08" autoAdjust="0"/>
    <p:restoredTop sz="94705"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125" y="-82"/>
      </p:cViewPr>
      <p:guideLst>
        <p:guide orient="horz" pos="2960"/>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9900"/>
          </a:xfrm>
          <a:prstGeom prst="rect">
            <a:avLst/>
          </a:prstGeom>
        </p:spPr>
        <p:txBody>
          <a:bodyPr vert="horz" lIns="91440" tIns="45720" rIns="91440" bIns="45720" rtlCol="0"/>
          <a:lstStyle>
            <a:lvl1pPr algn="r">
              <a:defRPr sz="1200"/>
            </a:lvl1pPr>
          </a:lstStyle>
          <a:p>
            <a:fld id="{73194A28-CA8E-4040-8A9B-ED99EE945040}" type="datetimeFigureOut">
              <a:rPr lang="en-US" smtClean="0"/>
              <a:t>11/9/2018</a:t>
            </a:fld>
            <a:endParaRPr lang="en-US" dirty="0"/>
          </a:p>
        </p:txBody>
      </p:sp>
      <p:sp>
        <p:nvSpPr>
          <p:cNvPr id="4" name="Slide Image Placeholder 3"/>
          <p:cNvSpPr>
            <a:spLocks noGrp="1" noRot="1" noChangeAspect="1"/>
          </p:cNvSpPr>
          <p:nvPr>
            <p:ph type="sldImg" idx="2"/>
          </p:nvPr>
        </p:nvSpPr>
        <p:spPr>
          <a:xfrm>
            <a:off x="1155700" y="704850"/>
            <a:ext cx="4699000" cy="35242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64050"/>
            <a:ext cx="5607050" cy="4229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6513"/>
            <a:ext cx="30384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926513"/>
            <a:ext cx="3038475" cy="469900"/>
          </a:xfrm>
          <a:prstGeom prst="rect">
            <a:avLst/>
          </a:prstGeom>
        </p:spPr>
        <p:txBody>
          <a:bodyPr vert="horz" lIns="91440" tIns="45720" rIns="91440" bIns="45720" rtlCol="0" anchor="b"/>
          <a:lstStyle>
            <a:lvl1pPr algn="r">
              <a:defRPr sz="1200"/>
            </a:lvl1pPr>
          </a:lstStyle>
          <a:p>
            <a:fld id="{72571EE7-1F04-4697-8614-B1083C25DBA9}" type="slidenum">
              <a:rPr lang="en-US" smtClean="0"/>
              <a:t>‹#›</a:t>
            </a:fld>
            <a:endParaRPr lang="en-US" dirty="0"/>
          </a:p>
        </p:txBody>
      </p:sp>
    </p:spTree>
    <p:extLst>
      <p:ext uri="{BB962C8B-B14F-4D97-AF65-F5344CB8AC3E}">
        <p14:creationId xmlns:p14="http://schemas.microsoft.com/office/powerpoint/2010/main" val="2411390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571EE7-1F04-4697-8614-B1083C25DBA9}" type="slidenum">
              <a:rPr lang="en-US" smtClean="0"/>
              <a:t>1</a:t>
            </a:fld>
            <a:endParaRPr lang="en-US" dirty="0"/>
          </a:p>
        </p:txBody>
      </p:sp>
    </p:spTree>
    <p:extLst>
      <p:ext uri="{BB962C8B-B14F-4D97-AF65-F5344CB8AC3E}">
        <p14:creationId xmlns:p14="http://schemas.microsoft.com/office/powerpoint/2010/main" val="748055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571EE7-1F04-4697-8614-B1083C25DBA9}" type="slidenum">
              <a:rPr lang="en-US" smtClean="0"/>
              <a:t>9</a:t>
            </a:fld>
            <a:endParaRPr lang="en-US" dirty="0"/>
          </a:p>
        </p:txBody>
      </p:sp>
    </p:spTree>
    <p:extLst>
      <p:ext uri="{BB962C8B-B14F-4D97-AF65-F5344CB8AC3E}">
        <p14:creationId xmlns:p14="http://schemas.microsoft.com/office/powerpoint/2010/main" val="2314919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accent5"/>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8A5B36-00BB-421D-81B7-FDF3A2B79BFD}" type="datetimeFigureOut">
              <a:rPr lang="en-US" smtClean="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247FE8-EC04-47D6-B3C2-54956786B878}" type="slidenum">
              <a:rPr lang="en-US" smtClean="0"/>
              <a:t>‹#›</a:t>
            </a:fld>
            <a:endParaRPr lang="en-US" dirty="0"/>
          </a:p>
        </p:txBody>
      </p:sp>
    </p:spTree>
    <p:extLst>
      <p:ext uri="{BB962C8B-B14F-4D97-AF65-F5344CB8AC3E}">
        <p14:creationId xmlns:p14="http://schemas.microsoft.com/office/powerpoint/2010/main" val="838632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D8A5B36-00BB-421D-81B7-FDF3A2B79BFD}" type="datetimeFigureOut">
              <a:rPr lang="en-US" smtClean="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247FE8-EC04-47D6-B3C2-54956786B878}" type="slidenum">
              <a:rPr lang="en-US" smtClean="0"/>
              <a:t>‹#›</a:t>
            </a:fld>
            <a:endParaRPr lang="en-US" dirty="0"/>
          </a:p>
        </p:txBody>
      </p:sp>
    </p:spTree>
    <p:extLst>
      <p:ext uri="{BB962C8B-B14F-4D97-AF65-F5344CB8AC3E}">
        <p14:creationId xmlns:p14="http://schemas.microsoft.com/office/powerpoint/2010/main" val="4094769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accent5"/>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D8A5B36-00BB-421D-81B7-FDF3A2B79BFD}" type="datetimeFigureOut">
              <a:rPr lang="en-US" smtClean="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247FE8-EC04-47D6-B3C2-54956786B878}" type="slidenum">
              <a:rPr lang="en-US" smtClean="0"/>
              <a:t>‹#›</a:t>
            </a:fld>
            <a:endParaRPr lang="en-US" dirty="0"/>
          </a:p>
        </p:txBody>
      </p:sp>
    </p:spTree>
    <p:extLst>
      <p:ext uri="{BB962C8B-B14F-4D97-AF65-F5344CB8AC3E}">
        <p14:creationId xmlns:p14="http://schemas.microsoft.com/office/powerpoint/2010/main" val="2087507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D8A5B36-00BB-421D-81B7-FDF3A2B79BFD}" type="datetimeFigureOut">
              <a:rPr lang="en-US" smtClean="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247FE8-EC04-47D6-B3C2-54956786B878}" type="slidenum">
              <a:rPr lang="en-US" smtClean="0"/>
              <a:t>‹#›</a:t>
            </a:fld>
            <a:endParaRPr lang="en-US" dirty="0"/>
          </a:p>
        </p:txBody>
      </p:sp>
    </p:spTree>
    <p:extLst>
      <p:ext uri="{BB962C8B-B14F-4D97-AF65-F5344CB8AC3E}">
        <p14:creationId xmlns:p14="http://schemas.microsoft.com/office/powerpoint/2010/main" val="2974896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5"/>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8A5B36-00BB-421D-81B7-FDF3A2B79BFD}" type="datetimeFigureOut">
              <a:rPr lang="en-US" smtClean="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247FE8-EC04-47D6-B3C2-54956786B878}" type="slidenum">
              <a:rPr lang="en-US" smtClean="0"/>
              <a:t>‹#›</a:t>
            </a:fld>
            <a:endParaRPr lang="en-US" dirty="0"/>
          </a:p>
        </p:txBody>
      </p:sp>
    </p:spTree>
    <p:extLst>
      <p:ext uri="{BB962C8B-B14F-4D97-AF65-F5344CB8AC3E}">
        <p14:creationId xmlns:p14="http://schemas.microsoft.com/office/powerpoint/2010/main" val="1126274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accent5"/>
                </a:solidFill>
              </a:defRPr>
            </a:lvl1pPr>
            <a:lvl2pPr>
              <a:defRPr sz="2400">
                <a:solidFill>
                  <a:schemeClr val="accent5"/>
                </a:solidFill>
              </a:defRPr>
            </a:lvl2pPr>
            <a:lvl3pPr>
              <a:defRPr sz="2000">
                <a:solidFill>
                  <a:schemeClr val="accent5"/>
                </a:solidFill>
              </a:defRPr>
            </a:lvl3pPr>
            <a:lvl4pPr>
              <a:defRPr sz="1800">
                <a:solidFill>
                  <a:schemeClr val="accent5"/>
                </a:solidFill>
              </a:defRPr>
            </a:lvl4pPr>
            <a:lvl5pPr>
              <a:defRPr sz="1800">
                <a:solidFill>
                  <a:schemeClr val="accent5"/>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accent5"/>
                </a:solidFill>
              </a:defRPr>
            </a:lvl1pPr>
            <a:lvl2pPr>
              <a:defRPr sz="2400">
                <a:solidFill>
                  <a:schemeClr val="accent5"/>
                </a:solidFill>
              </a:defRPr>
            </a:lvl2pPr>
            <a:lvl3pPr>
              <a:defRPr sz="2000">
                <a:solidFill>
                  <a:schemeClr val="accent5"/>
                </a:solidFill>
              </a:defRPr>
            </a:lvl3pPr>
            <a:lvl4pPr>
              <a:defRPr sz="1800">
                <a:solidFill>
                  <a:schemeClr val="accent5"/>
                </a:solidFill>
              </a:defRPr>
            </a:lvl4pPr>
            <a:lvl5pPr>
              <a:defRPr sz="1800">
                <a:solidFill>
                  <a:schemeClr val="accent5"/>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FD8A5B36-00BB-421D-81B7-FDF3A2B79BFD}" type="datetimeFigureOut">
              <a:rPr lang="en-US" smtClean="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247FE8-EC04-47D6-B3C2-54956786B878}" type="slidenum">
              <a:rPr lang="en-US" smtClean="0"/>
              <a:t>‹#›</a:t>
            </a:fld>
            <a:endParaRPr lang="en-US" dirty="0"/>
          </a:p>
        </p:txBody>
      </p:sp>
    </p:spTree>
    <p:extLst>
      <p:ext uri="{BB962C8B-B14F-4D97-AF65-F5344CB8AC3E}">
        <p14:creationId xmlns:p14="http://schemas.microsoft.com/office/powerpoint/2010/main" val="1806406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accent5"/>
                </a:solidFill>
              </a:defRPr>
            </a:lvl1pPr>
            <a:lvl2pPr>
              <a:defRPr sz="2000">
                <a:solidFill>
                  <a:schemeClr val="accent5"/>
                </a:solidFill>
              </a:defRPr>
            </a:lvl2pPr>
            <a:lvl3pPr>
              <a:defRPr sz="1800">
                <a:solidFill>
                  <a:schemeClr val="accent5"/>
                </a:solidFill>
              </a:defRPr>
            </a:lvl3pPr>
            <a:lvl4pPr>
              <a:defRPr sz="1600">
                <a:solidFill>
                  <a:schemeClr val="accent5"/>
                </a:solidFill>
              </a:defRPr>
            </a:lvl4pPr>
            <a:lvl5pPr>
              <a:defRPr sz="1600">
                <a:solidFill>
                  <a:schemeClr val="accent5"/>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accent5"/>
                </a:solidFill>
              </a:defRPr>
            </a:lvl1pPr>
            <a:lvl2pPr>
              <a:defRPr sz="2000">
                <a:solidFill>
                  <a:schemeClr val="accent5"/>
                </a:solidFill>
              </a:defRPr>
            </a:lvl2pPr>
            <a:lvl3pPr>
              <a:defRPr sz="1800">
                <a:solidFill>
                  <a:schemeClr val="accent5"/>
                </a:solidFill>
              </a:defRPr>
            </a:lvl3pPr>
            <a:lvl4pPr>
              <a:defRPr sz="1600">
                <a:solidFill>
                  <a:schemeClr val="accent5"/>
                </a:solidFill>
              </a:defRPr>
            </a:lvl4pPr>
            <a:lvl5pPr>
              <a:defRPr sz="1600">
                <a:solidFill>
                  <a:schemeClr val="accent5"/>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FD8A5B36-00BB-421D-81B7-FDF3A2B79BFD}" type="datetimeFigureOut">
              <a:rPr lang="en-US" smtClean="0"/>
              <a:t>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247FE8-EC04-47D6-B3C2-54956786B878}" type="slidenum">
              <a:rPr lang="en-US" smtClean="0"/>
              <a:t>‹#›</a:t>
            </a:fld>
            <a:endParaRPr lang="en-US" dirty="0"/>
          </a:p>
        </p:txBody>
      </p:sp>
    </p:spTree>
    <p:extLst>
      <p:ext uri="{BB962C8B-B14F-4D97-AF65-F5344CB8AC3E}">
        <p14:creationId xmlns:p14="http://schemas.microsoft.com/office/powerpoint/2010/main" val="1229361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FD8A5B36-00BB-421D-81B7-FDF3A2B79BFD}" type="datetimeFigureOut">
              <a:rPr lang="en-US" smtClean="0"/>
              <a:t>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247FE8-EC04-47D6-B3C2-54956786B878}" type="slidenum">
              <a:rPr lang="en-US" smtClean="0"/>
              <a:t>‹#›</a:t>
            </a:fld>
            <a:endParaRPr lang="en-US" dirty="0"/>
          </a:p>
        </p:txBody>
      </p:sp>
    </p:spTree>
    <p:extLst>
      <p:ext uri="{BB962C8B-B14F-4D97-AF65-F5344CB8AC3E}">
        <p14:creationId xmlns:p14="http://schemas.microsoft.com/office/powerpoint/2010/main" val="353446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8A5B36-00BB-421D-81B7-FDF3A2B79BFD}" type="datetimeFigureOut">
              <a:rPr lang="en-US" smtClean="0"/>
              <a:t>11/9/2018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247FE8-EC04-47D6-B3C2-54956786B878}" type="slidenum">
              <a:rPr lang="en-US" smtClean="0"/>
              <a:t>‹#›</a:t>
            </a:fld>
            <a:endParaRPr lang="en-US" dirty="0"/>
          </a:p>
        </p:txBody>
      </p:sp>
    </p:spTree>
    <p:extLst>
      <p:ext uri="{BB962C8B-B14F-4D97-AF65-F5344CB8AC3E}">
        <p14:creationId xmlns:p14="http://schemas.microsoft.com/office/powerpoint/2010/main" val="1062452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0">
                <a:solidFill>
                  <a:schemeClr val="accent5"/>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accent5"/>
                </a:solidFill>
              </a:defRPr>
            </a:lvl1pPr>
            <a:lvl2pPr>
              <a:defRPr sz="2800">
                <a:solidFill>
                  <a:schemeClr val="accent5"/>
                </a:solidFill>
              </a:defRPr>
            </a:lvl2pPr>
            <a:lvl3pPr>
              <a:defRPr sz="2400">
                <a:solidFill>
                  <a:schemeClr val="accent5"/>
                </a:solidFill>
              </a:defRPr>
            </a:lvl3pPr>
            <a:lvl4pPr>
              <a:defRPr sz="2000">
                <a:solidFill>
                  <a:schemeClr val="accent5"/>
                </a:solidFill>
              </a:defRPr>
            </a:lvl4pPr>
            <a:lvl5pPr>
              <a:defRPr sz="2000">
                <a:solidFill>
                  <a:schemeClr val="accent5"/>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5"/>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FD8A5B36-00BB-421D-81B7-FDF3A2B79BFD}" type="datetimeFigureOut">
              <a:rPr lang="en-US" smtClean="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247FE8-EC04-47D6-B3C2-54956786B878}" type="slidenum">
              <a:rPr lang="en-US" smtClean="0"/>
              <a:t>‹#›</a:t>
            </a:fld>
            <a:endParaRPr lang="en-US" dirty="0"/>
          </a:p>
        </p:txBody>
      </p:sp>
    </p:spTree>
    <p:extLst>
      <p:ext uri="{BB962C8B-B14F-4D97-AF65-F5344CB8AC3E}">
        <p14:creationId xmlns:p14="http://schemas.microsoft.com/office/powerpoint/2010/main" val="3276998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accent5"/>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accent5"/>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FD8A5B36-00BB-421D-81B7-FDF3A2B79BFD}" type="datetimeFigureOut">
              <a:rPr lang="en-US" smtClean="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247FE8-EC04-47D6-B3C2-54956786B878}" type="slidenum">
              <a:rPr lang="en-US" smtClean="0"/>
              <a:t>‹#›</a:t>
            </a:fld>
            <a:endParaRPr lang="en-US" dirty="0"/>
          </a:p>
        </p:txBody>
      </p:sp>
    </p:spTree>
    <p:extLst>
      <p:ext uri="{BB962C8B-B14F-4D97-AF65-F5344CB8AC3E}">
        <p14:creationId xmlns:p14="http://schemas.microsoft.com/office/powerpoint/2010/main" val="64615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5000" b="-3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A5B36-00BB-421D-81B7-FDF3A2B79BFD}" type="datetimeFigureOut">
              <a:rPr lang="en-US" smtClean="0"/>
              <a:t>11/9/2018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247FE8-EC04-47D6-B3C2-54956786B878}" type="slidenum">
              <a:rPr lang="en-US" smtClean="0"/>
              <a:t>‹#›</a:t>
            </a:fld>
            <a:endParaRPr lang="en-US" dirty="0"/>
          </a:p>
        </p:txBody>
      </p:sp>
    </p:spTree>
    <p:extLst>
      <p:ext uri="{BB962C8B-B14F-4D97-AF65-F5344CB8AC3E}">
        <p14:creationId xmlns:p14="http://schemas.microsoft.com/office/powerpoint/2010/main" val="1525317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gif"/><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mailto:Erik.wright@dva.wisconsin.gov"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638800"/>
            <a:ext cx="9144000" cy="1143000"/>
          </a:xfrm>
        </p:spPr>
        <p:txBody>
          <a:bodyPr>
            <a:normAutofit/>
          </a:bodyPr>
          <a:lstStyle/>
          <a:p>
            <a:r>
              <a:rPr lang="en-US" sz="4600" b="1" dirty="0" smtClean="0">
                <a:solidFill>
                  <a:schemeClr val="tx1"/>
                </a:solidFill>
                <a:latin typeface="+mj-lt"/>
              </a:rPr>
              <a:t>Wisconsin Veterans Museum</a:t>
            </a:r>
            <a:endParaRPr lang="en-US" sz="4600" b="1" dirty="0">
              <a:solidFill>
                <a:schemeClr val="tx1"/>
              </a:solidFill>
              <a:latin typeface="+mj-l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295901"/>
          </a:xfrm>
          <a:prstGeom prst="rect">
            <a:avLst/>
          </a:prstGeom>
        </p:spPr>
      </p:pic>
    </p:spTree>
    <p:extLst>
      <p:ext uri="{BB962C8B-B14F-4D97-AF65-F5344CB8AC3E}">
        <p14:creationId xmlns:p14="http://schemas.microsoft.com/office/powerpoint/2010/main" val="689196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 y="1600200"/>
            <a:ext cx="9144000" cy="2399072"/>
          </a:xfrm>
        </p:spPr>
        <p:txBody>
          <a:bodyPr>
            <a:normAutofit fontScale="90000"/>
          </a:bodyPr>
          <a:lstStyle/>
          <a:p>
            <a:r>
              <a:rPr lang="en-US" sz="8700" b="1" dirty="0" smtClean="0">
                <a:solidFill>
                  <a:schemeClr val="tx1"/>
                </a:solidFill>
                <a:effectLst>
                  <a:outerShdw blurRad="38100" dist="38100" dir="2700000" algn="tl">
                    <a:srgbClr val="000000">
                      <a:alpha val="43137"/>
                    </a:srgbClr>
                  </a:outerShdw>
                </a:effectLst>
              </a:rPr>
              <a:t>WisVetsMuseum.com</a:t>
            </a:r>
            <a:r>
              <a:rPr lang="en-US" sz="8000" b="1" dirty="0" smtClean="0">
                <a:solidFill>
                  <a:schemeClr val="tx1"/>
                </a:solidFill>
                <a:effectLst>
                  <a:outerShdw blurRad="38100" dist="38100" dir="2700000" algn="tl">
                    <a:srgbClr val="000000">
                      <a:alpha val="43137"/>
                    </a:srgbClr>
                  </a:outerShdw>
                </a:effectLst>
              </a:rPr>
              <a:t/>
            </a:r>
            <a:br>
              <a:rPr lang="en-US" sz="8000" b="1" dirty="0" smtClean="0">
                <a:solidFill>
                  <a:schemeClr val="tx1"/>
                </a:solidFill>
                <a:effectLst>
                  <a:outerShdw blurRad="38100" dist="38100" dir="2700000" algn="tl">
                    <a:srgbClr val="000000">
                      <a:alpha val="43137"/>
                    </a:srgbClr>
                  </a:outerShdw>
                </a:effectLst>
              </a:rPr>
            </a:br>
            <a:r>
              <a:rPr lang="en-US" sz="2800" b="1" dirty="0" smtClean="0">
                <a:solidFill>
                  <a:schemeClr val="tx1">
                    <a:lumMod val="65000"/>
                    <a:lumOff val="35000"/>
                  </a:schemeClr>
                </a:solidFill>
              </a:rPr>
              <a:t/>
            </a:r>
            <a:br>
              <a:rPr lang="en-US" sz="2800" b="1" dirty="0" smtClean="0">
                <a:solidFill>
                  <a:schemeClr val="tx1">
                    <a:lumMod val="65000"/>
                    <a:lumOff val="35000"/>
                  </a:schemeClr>
                </a:solidFill>
              </a:rPr>
            </a:br>
            <a:r>
              <a:rPr lang="en-US" sz="2800" b="1" dirty="0" smtClean="0">
                <a:solidFill>
                  <a:schemeClr val="tx1">
                    <a:lumMod val="65000"/>
                    <a:lumOff val="35000"/>
                  </a:schemeClr>
                </a:solidFill>
              </a:rPr>
              <a:t/>
            </a:r>
            <a:br>
              <a:rPr lang="en-US" sz="2800" b="1" dirty="0" smtClean="0">
                <a:solidFill>
                  <a:schemeClr val="tx1">
                    <a:lumMod val="65000"/>
                    <a:lumOff val="35000"/>
                  </a:schemeClr>
                </a:solidFill>
              </a:rPr>
            </a:br>
            <a:r>
              <a:rPr lang="en-US" sz="2800" b="1" dirty="0">
                <a:solidFill>
                  <a:schemeClr val="tx1">
                    <a:lumMod val="65000"/>
                    <a:lumOff val="35000"/>
                  </a:schemeClr>
                </a:solidFill>
              </a:rPr>
              <a:t/>
            </a:r>
            <a:br>
              <a:rPr lang="en-US" sz="2800" b="1" dirty="0">
                <a:solidFill>
                  <a:schemeClr val="tx1">
                    <a:lumMod val="65000"/>
                    <a:lumOff val="35000"/>
                  </a:schemeClr>
                </a:solidFill>
              </a:rPr>
            </a:br>
            <a:endParaRPr lang="en-US" sz="2800" b="1" dirty="0">
              <a:solidFill>
                <a:schemeClr val="tx1">
                  <a:lumMod val="65000"/>
                  <a:lumOff val="35000"/>
                </a:schemeClr>
              </a:solidFill>
            </a:endParaRPr>
          </a:p>
        </p:txBody>
      </p:sp>
      <p:pic>
        <p:nvPicPr>
          <p:cNvPr id="4" name="Picture 2" descr="C:\Users\wburcka\AppData\Local\Microsoft\Windows\Temporary Internet Files\Content.IE5\IXWH83XS\blockpage[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4380" y="3425190"/>
            <a:ext cx="15240" cy="76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wburcka\AppData\Local\Microsoft\Windows\Temporary Internet Files\Content.IE5\MKKULHC6\blockpage[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4380" y="3425190"/>
            <a:ext cx="15240" cy="762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wburcka\AppData\Local\Microsoft\Windows\Temporary Internet Files\Content.IE5\ZIR834LZ\blockpage[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4380" y="3425190"/>
            <a:ext cx="15240" cy="762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wburcka\AppData\Local\Microsoft\Windows\Temporary Internet Files\Content.IE5\M5CLN29G\blockpage[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4380" y="3425190"/>
            <a:ext cx="15240" cy="762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wburcka\AppData\Local\Microsoft\Windows\Temporary Internet Files\Content.IE5\CN2TNK4B\blockpage[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4380" y="3425190"/>
            <a:ext cx="15240" cy="762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wburcka\AppData\Local\Microsoft\Windows\Temporary Internet Files\Content.IE5\3QYFQRW4\Facebook_icon_0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882162"/>
            <a:ext cx="1143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Users\wburcka\AppData\Local\Microsoft\Windows\Temporary Internet Files\Content.IE5\3QYFQRW4\Twitter_bird_logo_2012.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6243" y="3962401"/>
            <a:ext cx="1234157" cy="100330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sers\wburcka\AppData\Local\Microsoft\Windows\Temporary Internet Files\Content.IE5\ZIR834LZ\blockpage[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4380" y="3425190"/>
            <a:ext cx="15240" cy="762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C:\Users\wburcka\AppData\Local\Microsoft\Windows\Temporary Internet Files\Content.IE5\XVAPKBBU\blockpage[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4380" y="3425190"/>
            <a:ext cx="15240" cy="76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40" name="Picture 16" descr="C:\Users\wburcka\AppData\Local\Microsoft\Windows\Temporary Internet Files\Content.IE5\CN2TNK4B\blockpage[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4380" y="3425190"/>
            <a:ext cx="15240" cy="76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41" name="Picture 17" descr="C:\Users\wburcka\AppData\Local\Microsoft\Windows\Temporary Internet Files\Content.IE5\2Y9UCA5F\Flickr_logo[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05600" y="4267199"/>
            <a:ext cx="2138374" cy="64899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C:\Users\wburcka\AppData\Local\Microsoft\Windows\Temporary Internet Files\Content.IE5\M5CLN29G\blockpage[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4380" y="3425190"/>
            <a:ext cx="15240" cy="762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C:\Users\wburcka\AppData\Local\Microsoft\Windows\Temporary Internet Files\Content.IE5\CN2TNK4B\blockpage[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4380" y="3425190"/>
            <a:ext cx="15240" cy="7620"/>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descr="C:\Users\wburcka\AppData\Local\Microsoft\Windows\Temporary Internet Files\Content.IE5\VLFYX1AM\1024px-Youtube_icon.svg[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54400" y="3830321"/>
            <a:ext cx="1270000" cy="12700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C:\Users\wburcka\AppData\Local\Microsoft\Windows\Temporary Internet Files\Content.IE5\2Y9UCA5F\Vimeo.svg[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05400" y="3882162"/>
            <a:ext cx="1239900" cy="1239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5903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72400" cy="1362075"/>
          </a:xfrm>
        </p:spPr>
        <p:txBody>
          <a:bodyPr>
            <a:normAutofit/>
          </a:bodyPr>
          <a:lstStyle/>
          <a:p>
            <a:pPr algn="ctr"/>
            <a:r>
              <a:rPr lang="en-US" b="1" dirty="0" smtClean="0">
                <a:solidFill>
                  <a:schemeClr val="tx1"/>
                </a:solidFill>
              </a:rPr>
              <a:t>Why Do We Commemorate Veterans Day?</a:t>
            </a:r>
            <a:endParaRPr lang="en-US" b="1" dirty="0">
              <a:solidFill>
                <a:schemeClr val="tx1"/>
              </a:solidFill>
            </a:endParaRPr>
          </a:p>
        </p:txBody>
      </p:sp>
      <p:sp>
        <p:nvSpPr>
          <p:cNvPr id="8" name="Text Placeholder 7"/>
          <p:cNvSpPr>
            <a:spLocks noGrp="1"/>
          </p:cNvSpPr>
          <p:nvPr>
            <p:ph type="body" idx="1"/>
          </p:nvPr>
        </p:nvSpPr>
        <p:spPr>
          <a:xfrm>
            <a:off x="722313" y="1981200"/>
            <a:ext cx="7772400" cy="4419600"/>
          </a:xfrm>
        </p:spPr>
        <p:txBody>
          <a:bodyPr>
            <a:normAutofit fontScale="70000" lnSpcReduction="20000"/>
          </a:bodyPr>
          <a:lstStyle/>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sz="3100" b="1" dirty="0" smtClean="0">
                <a:solidFill>
                  <a:schemeClr val="tx1"/>
                </a:solidFill>
              </a:rPr>
              <a:t>Formally known as Armistice Day (marking the end of World War I)</a:t>
            </a:r>
          </a:p>
          <a:p>
            <a:pPr marL="342900" indent="-342900">
              <a:buFont typeface="Arial" panose="020B0604020202020204" pitchFamily="34" charset="0"/>
              <a:buChar char="•"/>
            </a:pPr>
            <a:endParaRPr lang="en-US" sz="3100" b="1" dirty="0">
              <a:solidFill>
                <a:schemeClr val="tx1"/>
              </a:solidFill>
            </a:endParaRPr>
          </a:p>
          <a:p>
            <a:pPr marL="342900" indent="-342900">
              <a:buFont typeface="Arial" panose="020B0604020202020204" pitchFamily="34" charset="0"/>
              <a:buChar char="•"/>
            </a:pPr>
            <a:r>
              <a:rPr lang="en-US" sz="3100" b="1" dirty="0" smtClean="0">
                <a:solidFill>
                  <a:schemeClr val="tx1"/>
                </a:solidFill>
              </a:rPr>
              <a:t>It was </a:t>
            </a:r>
            <a:r>
              <a:rPr lang="en-US" sz="3100" b="1" dirty="0">
                <a:solidFill>
                  <a:schemeClr val="tx1"/>
                </a:solidFill>
              </a:rPr>
              <a:t>a </a:t>
            </a:r>
            <a:r>
              <a:rPr lang="en-US" sz="3100" b="1" dirty="0" smtClean="0">
                <a:solidFill>
                  <a:schemeClr val="tx1"/>
                </a:solidFill>
              </a:rPr>
              <a:t>day to be, </a:t>
            </a:r>
            <a:r>
              <a:rPr lang="en-US" sz="3100" b="1" dirty="0">
                <a:solidFill>
                  <a:schemeClr val="tx1"/>
                </a:solidFill>
              </a:rPr>
              <a:t>“…filled with solemn pride in the heroism of those who died in the country’s service, and with gratitude for the victory, both because of the thing from which it has freed us and because of the opportunity it has given America to show her sympathy with peace and justice in the councils of nations</a:t>
            </a:r>
            <a:r>
              <a:rPr lang="en-US" sz="3100" b="1" dirty="0" smtClean="0">
                <a:solidFill>
                  <a:schemeClr val="tx1"/>
                </a:solidFill>
              </a:rPr>
              <a:t>.”</a:t>
            </a:r>
          </a:p>
          <a:p>
            <a:r>
              <a:rPr lang="en-US" sz="3100" b="1" dirty="0">
                <a:solidFill>
                  <a:schemeClr val="tx1"/>
                </a:solidFill>
              </a:rPr>
              <a:t>	</a:t>
            </a:r>
            <a:r>
              <a:rPr lang="en-US" sz="3100" b="1" dirty="0" smtClean="0">
                <a:solidFill>
                  <a:schemeClr val="tx1"/>
                </a:solidFill>
              </a:rPr>
              <a:t>			- President Woodrow Wilson</a:t>
            </a:r>
          </a:p>
          <a:p>
            <a:endParaRPr lang="en-US" sz="3100" b="1" dirty="0">
              <a:solidFill>
                <a:schemeClr val="tx1"/>
              </a:solidFill>
            </a:endParaRPr>
          </a:p>
          <a:p>
            <a:pPr marL="342900" indent="-342900">
              <a:buFont typeface="Arial" panose="020B0604020202020204" pitchFamily="34" charset="0"/>
              <a:buChar char="•"/>
            </a:pPr>
            <a:r>
              <a:rPr lang="en-US" sz="3100" b="1" dirty="0" smtClean="0">
                <a:solidFill>
                  <a:schemeClr val="tx1"/>
                </a:solidFill>
              </a:rPr>
              <a:t>Changed to Veterans Day in America on June 1, 1954</a:t>
            </a:r>
          </a:p>
          <a:p>
            <a:pPr marL="342900" indent="-342900">
              <a:buFont typeface="Arial" panose="020B0604020202020204" pitchFamily="34" charset="0"/>
              <a:buChar char="•"/>
            </a:pPr>
            <a:endParaRPr lang="en-US" sz="3100" b="1" dirty="0">
              <a:solidFill>
                <a:schemeClr val="tx1"/>
              </a:solidFill>
            </a:endParaRPr>
          </a:p>
          <a:p>
            <a:pPr marL="342900" indent="-342900">
              <a:buFont typeface="Arial" panose="020B0604020202020204" pitchFamily="34" charset="0"/>
              <a:buChar char="•"/>
            </a:pPr>
            <a:r>
              <a:rPr lang="en-US" sz="3100" b="1" dirty="0" smtClean="0">
                <a:solidFill>
                  <a:schemeClr val="tx1"/>
                </a:solidFill>
              </a:rPr>
              <a:t>A National day of observance to honor our military veterans</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393930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Pvt. Wright (Day 3 of Basic Training)</a:t>
            </a:r>
            <a:endParaRPr lang="en-US" b="1" dirty="0">
              <a:solidFill>
                <a:schemeClr val="tx1"/>
              </a:solidFill>
            </a:endParaRP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2743200" y="1752600"/>
            <a:ext cx="3200400" cy="4114800"/>
          </a:xfrm>
        </p:spPr>
      </p:pic>
    </p:spTree>
    <p:extLst>
      <p:ext uri="{BB962C8B-B14F-4D97-AF65-F5344CB8AC3E}">
        <p14:creationId xmlns:p14="http://schemas.microsoft.com/office/powerpoint/2010/main" val="103450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Operation Desert Storm (January 3-June 28, 1991)</a:t>
            </a:r>
            <a:endParaRPr lang="en-US" b="1" dirty="0">
              <a:solidFill>
                <a:schemeClr val="tx1"/>
              </a:solidFill>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24000" y="1676400"/>
            <a:ext cx="6142041" cy="4602435"/>
          </a:xfrm>
        </p:spPr>
      </p:pic>
    </p:spTree>
    <p:extLst>
      <p:ext uri="{BB962C8B-B14F-4D97-AF65-F5344CB8AC3E}">
        <p14:creationId xmlns:p14="http://schemas.microsoft.com/office/powerpoint/2010/main" val="353514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U.S. Army (Rebel Battalion) Cadet Wright</a:t>
            </a:r>
            <a:endParaRPr lang="en-US" b="1" dirty="0">
              <a:solidFill>
                <a:schemeClr val="tx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3200530" y="1676400"/>
            <a:ext cx="2890838" cy="4495800"/>
          </a:xfrm>
        </p:spPr>
      </p:pic>
    </p:spTree>
    <p:extLst>
      <p:ext uri="{BB962C8B-B14F-4D97-AF65-F5344CB8AC3E}">
        <p14:creationId xmlns:p14="http://schemas.microsoft.com/office/powerpoint/2010/main" val="1003933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fontScale="90000"/>
          </a:bodyPr>
          <a:lstStyle/>
          <a:p>
            <a:r>
              <a:rPr lang="en-US" b="1" dirty="0" smtClean="0">
                <a:solidFill>
                  <a:schemeClr val="tx1"/>
                </a:solidFill>
              </a:rPr>
              <a:t>2LT Damian Wright</a:t>
            </a:r>
            <a:endParaRPr lang="en-US" b="1" dirty="0">
              <a:solidFill>
                <a:schemeClr val="tx1"/>
              </a:solidFill>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429000" y="685800"/>
            <a:ext cx="2362199" cy="6019800"/>
          </a:xfrm>
        </p:spPr>
      </p:pic>
    </p:spTree>
    <p:extLst>
      <p:ext uri="{BB962C8B-B14F-4D97-AF65-F5344CB8AC3E}">
        <p14:creationId xmlns:p14="http://schemas.microsoft.com/office/powerpoint/2010/main" val="2928442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fontScale="90000"/>
          </a:bodyPr>
          <a:lstStyle/>
          <a:p>
            <a:r>
              <a:rPr lang="en-US" b="1" dirty="0" smtClean="0">
                <a:solidFill>
                  <a:schemeClr val="tx1"/>
                </a:solidFill>
              </a:rPr>
              <a:t>U.S. Army (Chippewa Battalion) Cadet Wright</a:t>
            </a:r>
            <a:endParaRPr lang="en-US" b="1" dirty="0">
              <a:solidFill>
                <a:schemeClr val="tx1"/>
              </a:solidFill>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895600" y="1143000"/>
            <a:ext cx="3397489" cy="5638800"/>
          </a:xfrm>
        </p:spPr>
      </p:pic>
    </p:spTree>
    <p:extLst>
      <p:ext uri="{BB962C8B-B14F-4D97-AF65-F5344CB8AC3E}">
        <p14:creationId xmlns:p14="http://schemas.microsoft.com/office/powerpoint/2010/main" val="802279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Sergeant and Colonel Whitfield</a:t>
            </a:r>
            <a:endParaRPr lang="en-US" b="1" dirty="0">
              <a:solidFill>
                <a:schemeClr val="tx1"/>
              </a:solidFill>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819400" y="1219200"/>
            <a:ext cx="3733800" cy="5486400"/>
          </a:xfrm>
        </p:spPr>
      </p:pic>
    </p:spTree>
    <p:extLst>
      <p:ext uri="{BB962C8B-B14F-4D97-AF65-F5344CB8AC3E}">
        <p14:creationId xmlns:p14="http://schemas.microsoft.com/office/powerpoint/2010/main" val="924222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8000" b="1" u="sng" dirty="0" smtClean="0">
                <a:solidFill>
                  <a:schemeClr val="tx1"/>
                </a:solidFill>
              </a:rPr>
              <a:t>Questions</a:t>
            </a:r>
            <a:endParaRPr lang="en-US" sz="8000" b="1" u="sng" dirty="0">
              <a:solidFill>
                <a:schemeClr val="tx1"/>
              </a:solidFill>
            </a:endParaRPr>
          </a:p>
        </p:txBody>
      </p:sp>
      <p:sp>
        <p:nvSpPr>
          <p:cNvPr id="7" name="Rectangle 6"/>
          <p:cNvSpPr/>
          <p:nvPr/>
        </p:nvSpPr>
        <p:spPr>
          <a:xfrm>
            <a:off x="-5993" y="2590800"/>
            <a:ext cx="9144000" cy="1107996"/>
          </a:xfrm>
          <a:prstGeom prst="rect">
            <a:avLst/>
          </a:prstGeom>
        </p:spPr>
        <p:txBody>
          <a:bodyPr wrap="square">
            <a:spAutoFit/>
          </a:bodyPr>
          <a:lstStyle/>
          <a:p>
            <a:pPr algn="ctr"/>
            <a:r>
              <a:rPr lang="en-US" sz="6600" b="1" dirty="0" smtClean="0"/>
              <a:t>Erik Wright</a:t>
            </a:r>
            <a:endParaRPr lang="en-US" sz="6600" dirty="0"/>
          </a:p>
        </p:txBody>
      </p:sp>
      <p:sp>
        <p:nvSpPr>
          <p:cNvPr id="10" name="Rectangle 9"/>
          <p:cNvSpPr/>
          <p:nvPr/>
        </p:nvSpPr>
        <p:spPr>
          <a:xfrm>
            <a:off x="0" y="4023189"/>
            <a:ext cx="9144000" cy="1846659"/>
          </a:xfrm>
          <a:prstGeom prst="rect">
            <a:avLst/>
          </a:prstGeom>
        </p:spPr>
        <p:txBody>
          <a:bodyPr wrap="square">
            <a:spAutoFit/>
          </a:bodyPr>
          <a:lstStyle/>
          <a:p>
            <a:pPr algn="ctr"/>
            <a:r>
              <a:rPr lang="en-US" sz="4400" b="1" dirty="0">
                <a:hlinkClick r:id="rId3"/>
              </a:rPr>
              <a:t>e</a:t>
            </a:r>
            <a:r>
              <a:rPr lang="en-US" sz="4400" b="1" dirty="0" smtClean="0">
                <a:hlinkClick r:id="rId3"/>
              </a:rPr>
              <a:t>rik.wright@dva.wisconsin.gov</a:t>
            </a:r>
            <a:endParaRPr lang="en-US" sz="4400" b="1" dirty="0" smtClean="0"/>
          </a:p>
          <a:p>
            <a:pPr algn="ctr"/>
            <a:endParaRPr lang="en-US" sz="6600" dirty="0"/>
          </a:p>
        </p:txBody>
      </p:sp>
    </p:spTree>
    <p:extLst>
      <p:ext uri="{BB962C8B-B14F-4D97-AF65-F5344CB8AC3E}">
        <p14:creationId xmlns:p14="http://schemas.microsoft.com/office/powerpoint/2010/main" val="4095625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VM custom">
      <a:majorFont>
        <a:latin typeface="Baskerville Old Face"/>
        <a:ea typeface=""/>
        <a:cs typeface=""/>
      </a:majorFont>
      <a:minorFont>
        <a:latin typeface="Baskerville Old 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3934</TotalTime>
  <Words>141</Words>
  <Application>Microsoft Office PowerPoint</Application>
  <PresentationFormat>On-screen Show (4:3)</PresentationFormat>
  <Paragraphs>23</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Why Do We Commemorate Veterans Day?</vt:lpstr>
      <vt:lpstr>Pvt. Wright (Day 3 of Basic Training)</vt:lpstr>
      <vt:lpstr>Operation Desert Storm (January 3-June 28, 1991)</vt:lpstr>
      <vt:lpstr>U.S. Army (Rebel Battalion) Cadet Wright</vt:lpstr>
      <vt:lpstr>2LT Damian Wright</vt:lpstr>
      <vt:lpstr>U.S. Army (Chippewa Battalion) Cadet Wright</vt:lpstr>
      <vt:lpstr>Sergeant and Colonel Whitfield</vt:lpstr>
      <vt:lpstr>Questions</vt:lpstr>
      <vt:lpstr>WisVetsMuseum.com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 Haaften, Jennifer</dc:creator>
  <cp:lastModifiedBy>Wright, Erik</cp:lastModifiedBy>
  <cp:revision>93</cp:revision>
  <cp:lastPrinted>2016-10-12T13:54:12Z</cp:lastPrinted>
  <dcterms:created xsi:type="dcterms:W3CDTF">2016-10-11T21:18:41Z</dcterms:created>
  <dcterms:modified xsi:type="dcterms:W3CDTF">2018-11-09T17:48:47Z</dcterms:modified>
</cp:coreProperties>
</file>